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804" r:id="rId1"/>
  </p:sldMasterIdLst>
  <p:sldIdLst>
    <p:sldId id="256" r:id="rId2"/>
    <p:sldId id="261" r:id="rId3"/>
    <p:sldId id="257" r:id="rId4"/>
    <p:sldId id="260" r:id="rId5"/>
    <p:sldId id="262" r:id="rId6"/>
    <p:sldId id="263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embeddedFontLst>
    <p:embeddedFont>
      <p:font typeface="Tw Cen MT" pitchFamily="34" charset="0"/>
      <p:regular r:id="rId16"/>
      <p:bold r:id="rId17"/>
      <p:italic r:id="rId18"/>
      <p:boldItalic r:id="rId19"/>
    </p:embeddedFont>
    <p:embeddedFont>
      <p:font typeface="Consolas" pitchFamily="49" charset="0"/>
      <p:regular r:id="rId20"/>
      <p:bold r:id="rId21"/>
      <p:italic r:id="rId22"/>
      <p:boldItalic r:id="rId23"/>
    </p:embeddedFont>
    <p:embeddedFont>
      <p:font typeface="Wingdings 2" pitchFamily="18" charset="2"/>
      <p:regular r:id="rId24"/>
    </p:embeddedFont>
  </p:embeddedFontLst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89BFE8C-2210-4F7E-BBC6-5BB803A2D1C5}" type="datetimeFigureOut">
              <a:rPr lang="en-US" smtClean="0"/>
              <a:pPr/>
              <a:t>3/16/2009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4AAA43B-C489-484F-8398-C6D874039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.Papanikolaou@warwick.ac.uk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hyperlink" Target="http://digital.warwick.ac.uk/E-Security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Making online security risks tangible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860936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/>
              <a:t>Professor Sadie Creese</a:t>
            </a:r>
          </a:p>
          <a:p>
            <a:r>
              <a:rPr lang="en-GB" b="1" dirty="0" smtClean="0"/>
              <a:t>Professor </a:t>
            </a:r>
            <a:r>
              <a:rPr lang="en-GB" b="1" dirty="0" smtClean="0"/>
              <a:t>Koen </a:t>
            </a:r>
            <a:r>
              <a:rPr lang="en-GB" b="1" dirty="0" smtClean="0"/>
              <a:t>Lamberts</a:t>
            </a:r>
          </a:p>
          <a:p>
            <a:endParaRPr lang="en-GB" dirty="0" smtClean="0"/>
          </a:p>
          <a:p>
            <a:r>
              <a:rPr lang="en-GB" b="1" dirty="0" smtClean="0"/>
              <a:t>Nick </a:t>
            </a:r>
            <a:r>
              <a:rPr lang="en-GB" b="1" dirty="0" smtClean="0"/>
              <a:t>Papanikolaou</a:t>
            </a:r>
          </a:p>
          <a:p>
            <a:r>
              <a:rPr lang="en-GB" sz="1800" dirty="0" smtClean="0"/>
              <a:t>Research Fellow</a:t>
            </a:r>
            <a:br>
              <a:rPr lang="en-GB" sz="1800" dirty="0" smtClean="0"/>
            </a:br>
            <a:r>
              <a:rPr lang="en-GB" sz="1800" dirty="0" smtClean="0"/>
              <a:t>International Digital Laboratory</a:t>
            </a:r>
            <a:br>
              <a:rPr lang="en-GB" sz="1800" dirty="0" smtClean="0"/>
            </a:br>
            <a:r>
              <a:rPr lang="en-GB" sz="1800" dirty="0" smtClean="0"/>
              <a:t>University of Warwick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nsolas" pitchFamily="49" charset="0"/>
                <a:hlinkClick r:id="rId3"/>
              </a:rPr>
              <a:t>N.Papanikolaou@warwick.ac.uk</a:t>
            </a:r>
            <a:endParaRPr lang="en-GB" sz="1600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GB" sz="1600" dirty="0" smtClean="0">
                <a:solidFill>
                  <a:schemeClr val="tx1"/>
                </a:solidFill>
                <a:latin typeface="Consolas" pitchFamily="49" charset="0"/>
                <a:hlinkClick r:id="rId4"/>
              </a:rPr>
              <a:t>http://digital.warwick.ac.uk/E-Security/</a:t>
            </a:r>
            <a:endParaRPr lang="en-GB" sz="1600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GB" sz="1600" dirty="0" smtClean="0">
                <a:latin typeface="Consolas" pitchFamily="49" charset="0"/>
              </a:rPr>
              <a:t> </a:t>
            </a:r>
            <a:endParaRPr lang="en-GB" sz="1600" dirty="0">
              <a:latin typeface="Consolas" pitchFamily="49" charset="0"/>
            </a:endParaRPr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mtClean="0"/>
              <a:t>TexPoint fonts used in EMF. </a:t>
            </a:r>
          </a:p>
          <a:p>
            <a:r>
              <a:rPr lang="en-GB" smtClean="0"/>
              <a:t>Read the TexPoint manual before you delete this box.: </a:t>
            </a:r>
            <a:r>
              <a:rPr lang="en-GB" smtClean="0">
                <a:latin typeface="HFBRMI10"/>
              </a:rPr>
              <a:t>A</a:t>
            </a:r>
            <a:r>
              <a:rPr lang="en-GB" smtClean="0">
                <a:latin typeface="HFBR10"/>
              </a:rPr>
              <a:t>A</a:t>
            </a:r>
            <a:r>
              <a:rPr lang="en-GB" smtClean="0">
                <a:latin typeface="HFBR10"/>
                <a:sym typeface="SYMBOL"/>
              </a:rPr>
              <a:t>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Numerical representations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Statistical information can be presented in a variety of ways</a:t>
            </a:r>
          </a:p>
          <a:p>
            <a:pPr lvl="1"/>
            <a:r>
              <a:rPr lang="en-GB" dirty="0" smtClean="0"/>
              <a:t>When risk is presented as a probability esp. a </a:t>
            </a:r>
            <a:r>
              <a:rPr lang="en-GB" b="1" dirty="0" smtClean="0"/>
              <a:t>conditional probability</a:t>
            </a:r>
            <a:r>
              <a:rPr lang="en-GB" dirty="0" smtClean="0"/>
              <a:t> it is considered more confusing than a simple numerical example</a:t>
            </a:r>
          </a:p>
          <a:p>
            <a:r>
              <a:rPr lang="en-GB" dirty="0" smtClean="0"/>
              <a:t>Example of e-commerce</a:t>
            </a:r>
          </a:p>
          <a:p>
            <a:pPr lvl="1"/>
            <a:r>
              <a:rPr lang="en-GB" dirty="0" smtClean="0"/>
              <a:t>0.1% of commercial websites infected with a virus</a:t>
            </a:r>
          </a:p>
          <a:p>
            <a:pPr lvl="1"/>
            <a:r>
              <a:rPr lang="en-GB" dirty="0" smtClean="0"/>
              <a:t>Anti-virus software of a user is 99.9% effective</a:t>
            </a:r>
          </a:p>
          <a:p>
            <a:pPr lvl="2"/>
            <a:r>
              <a:rPr lang="en-GB" dirty="0" smtClean="0"/>
              <a:t>Also 0.1% probability of false alarm</a:t>
            </a:r>
          </a:p>
          <a:p>
            <a:pPr lvl="1"/>
            <a:r>
              <a:rPr lang="en-GB" dirty="0" smtClean="0"/>
              <a:t>What is the probability that the website being visited by user is infected, given that a warning alarm was displayed?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P(</a:t>
            </a:r>
            <a:r>
              <a:rPr lang="en-GB" dirty="0" err="1" smtClean="0"/>
              <a:t>i|w</a:t>
            </a:r>
            <a:r>
              <a:rPr lang="en-GB" dirty="0" smtClean="0"/>
              <a:t>) = probability of infected site given that warning is shown</a:t>
            </a:r>
          </a:p>
          <a:p>
            <a:pPr lvl="1"/>
            <a:r>
              <a:rPr lang="en-GB" dirty="0" smtClean="0"/>
              <a:t>P(</a:t>
            </a:r>
            <a:r>
              <a:rPr lang="en-GB" dirty="0" err="1" smtClean="0"/>
              <a:t>w|i</a:t>
            </a:r>
            <a:r>
              <a:rPr lang="en-GB" dirty="0" smtClean="0"/>
              <a:t>) = probability of warning being shown given that site is infected</a:t>
            </a:r>
          </a:p>
          <a:p>
            <a:pPr lvl="1"/>
            <a:r>
              <a:rPr lang="en-GB" dirty="0" smtClean="0"/>
              <a:t>P(</a:t>
            </a:r>
            <a:r>
              <a:rPr lang="en-GB" dirty="0" err="1" smtClean="0"/>
              <a:t>i</a:t>
            </a:r>
            <a:r>
              <a:rPr lang="en-GB" dirty="0" smtClean="0"/>
              <a:t>) = probability of site being infected</a:t>
            </a:r>
          </a:p>
          <a:p>
            <a:pPr lvl="1"/>
            <a:r>
              <a:rPr lang="en-GB" dirty="0" smtClean="0"/>
              <a:t>P(w) = probability of warning being shown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Probabilities vs. figures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Bayes</a:t>
            </a:r>
            <a:r>
              <a:rPr lang="en-GB" dirty="0" smtClean="0"/>
              <a:t>’ theorem allows calculation of correct probability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 a local study conducted by the authors only 3 out of 30 participants responded correctly!</a:t>
            </a:r>
          </a:p>
          <a:p>
            <a:r>
              <a:rPr lang="en-GB" b="1" dirty="0" smtClean="0"/>
              <a:t>Alternative presentation of the problem using natural frequencies </a:t>
            </a:r>
            <a:r>
              <a:rPr lang="en-GB" dirty="0" smtClean="0"/>
              <a:t>enabled 13 out of 30 participants to get the </a:t>
            </a:r>
            <a:br>
              <a:rPr lang="en-GB" dirty="0" smtClean="0"/>
            </a:br>
            <a:r>
              <a:rPr lang="en-GB" dirty="0" smtClean="0"/>
              <a:t>correct answer!</a:t>
            </a:r>
            <a:endParaRPr lang="en-GB" b="1" dirty="0" smtClean="0"/>
          </a:p>
          <a:p>
            <a:r>
              <a:rPr lang="en-GB" dirty="0" smtClean="0"/>
              <a:t>This simple example demonstrates how the way in which </a:t>
            </a:r>
            <a:br>
              <a:rPr lang="en-GB" dirty="0" smtClean="0"/>
            </a:br>
            <a:r>
              <a:rPr lang="en-GB" dirty="0" smtClean="0"/>
              <a:t>online risk is communicated influences peoples’ understanding of it</a:t>
            </a: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 bwMode="auto">
          <a:xfrm>
            <a:off x="609600" y="2133600"/>
            <a:ext cx="6604621" cy="762000"/>
          </a:xfrm>
          <a:prstGeom prst="rect">
            <a:avLst/>
          </a:prstGeom>
          <a:gradFill flip="none" rotWithShape="1">
            <a:gsLst>
              <a:gs pos="0">
                <a:srgbClr val="0064C8"/>
              </a:gs>
              <a:gs pos="100000">
                <a:srgbClr val="FFFFFF"/>
              </a:gs>
            </a:gsLst>
            <a:lin ang="5400000" scaled="1"/>
            <a:tileRect/>
          </a:gradFill>
          <a:ln w="11427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in progress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have only briefly considered</a:t>
            </a:r>
          </a:p>
          <a:p>
            <a:pPr lvl="1"/>
            <a:r>
              <a:rPr lang="en-GB" dirty="0" smtClean="0"/>
              <a:t>Visual representations of risk</a:t>
            </a:r>
          </a:p>
          <a:p>
            <a:pPr lvl="1"/>
            <a:r>
              <a:rPr lang="en-GB" dirty="0" smtClean="0"/>
              <a:t>Numerical representations </a:t>
            </a:r>
          </a:p>
          <a:p>
            <a:r>
              <a:rPr lang="en-GB" dirty="0" smtClean="0"/>
              <a:t>Current work has involved</a:t>
            </a:r>
          </a:p>
          <a:p>
            <a:pPr lvl="1"/>
            <a:r>
              <a:rPr lang="en-GB" dirty="0" smtClean="0"/>
              <a:t>Bridging the gap between purely social research and computer science</a:t>
            </a:r>
          </a:p>
          <a:p>
            <a:pPr lvl="1"/>
            <a:r>
              <a:rPr lang="en-GB" dirty="0" smtClean="0"/>
              <a:t>Surveying the literature in cognitive science for techniques and tools that might influence human perceptions of online risk</a:t>
            </a:r>
          </a:p>
          <a:p>
            <a:pPr lvl="1"/>
            <a:r>
              <a:rPr lang="en-GB" dirty="0" smtClean="0"/>
              <a:t>Conducting a small-scale experiment with numerical representations in order to validate the research of </a:t>
            </a:r>
            <a:r>
              <a:rPr lang="en-GB" dirty="0" err="1" smtClean="0"/>
              <a:t>Gigerenzer</a:t>
            </a:r>
            <a:r>
              <a:rPr lang="en-GB" dirty="0" smtClean="0"/>
              <a:t> and Edwards in the context of online risks</a:t>
            </a:r>
          </a:p>
          <a:p>
            <a:r>
              <a:rPr lang="en-GB" dirty="0" smtClean="0"/>
              <a:t>Future work</a:t>
            </a:r>
          </a:p>
          <a:p>
            <a:pPr lvl="1"/>
            <a:r>
              <a:rPr lang="en-GB" dirty="0" smtClean="0"/>
              <a:t>To develop a proper, extensive model of online risk</a:t>
            </a:r>
          </a:p>
          <a:p>
            <a:pPr lvl="1"/>
            <a:r>
              <a:rPr lang="en-GB" dirty="0" smtClean="0"/>
              <a:t>To investigate different types of security policies and how they can be communicated most effectively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Bigger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expect that this work will lead to a large-scale interdisciplinary project, which will enable</a:t>
            </a:r>
          </a:p>
          <a:p>
            <a:pPr lvl="1"/>
            <a:r>
              <a:rPr lang="en-GB" dirty="0" smtClean="0"/>
              <a:t>Security experts to better understand the user’s perspective</a:t>
            </a:r>
          </a:p>
          <a:p>
            <a:pPr lvl="1"/>
            <a:r>
              <a:rPr lang="en-GB" dirty="0" smtClean="0"/>
              <a:t>Psychologists and cognitive scientists to better understand how users perceive threats and danger in the digital age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This work is likely to impact other security research</a:t>
            </a:r>
          </a:p>
          <a:p>
            <a:pPr lvl="1"/>
            <a:r>
              <a:rPr lang="en-GB" dirty="0" smtClean="0"/>
              <a:t>E.g. Project EnCoRe (“Ensuring Consent and Revocation”) is a large-scale UK project focused on developing </a:t>
            </a:r>
            <a:r>
              <a:rPr lang="en-GB" b="1" dirty="0" smtClean="0"/>
              <a:t>privacy controls </a:t>
            </a:r>
            <a:r>
              <a:rPr lang="en-GB" dirty="0" smtClean="0"/>
              <a:t>for systems and software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Gigerenzer</a:t>
            </a:r>
            <a:r>
              <a:rPr lang="en-US" dirty="0" smtClean="0"/>
              <a:t>, G., &amp; Edwards, A. (2003). </a:t>
            </a:r>
            <a:r>
              <a:rPr lang="en-US" b="1" dirty="0" smtClean="0"/>
              <a:t>Simple tools for understanding risks: from innumeracy to insight. </a:t>
            </a:r>
            <a:r>
              <a:rPr lang="en-US" i="1" dirty="0" smtClean="0"/>
              <a:t>British Medical Journal, 327,</a:t>
            </a:r>
            <a:r>
              <a:rPr lang="en-US" dirty="0" smtClean="0"/>
              <a:t> 741-744.</a:t>
            </a:r>
            <a:endParaRPr lang="en-GB" dirty="0" smtClean="0"/>
          </a:p>
          <a:p>
            <a:r>
              <a:rPr lang="en-US" dirty="0" err="1" smtClean="0"/>
              <a:t>Lipkus</a:t>
            </a:r>
            <a:r>
              <a:rPr lang="en-US" dirty="0" smtClean="0"/>
              <a:t>, I. M., &amp; </a:t>
            </a:r>
            <a:r>
              <a:rPr lang="en-US" dirty="0" err="1" smtClean="0"/>
              <a:t>Hollands</a:t>
            </a:r>
            <a:r>
              <a:rPr lang="en-US" dirty="0" smtClean="0"/>
              <a:t>, J. G. (1999). </a:t>
            </a:r>
            <a:r>
              <a:rPr lang="en-US" b="1" dirty="0" smtClean="0"/>
              <a:t>The visual communication of risk.</a:t>
            </a:r>
            <a:r>
              <a:rPr lang="en-US" dirty="0" smtClean="0"/>
              <a:t> </a:t>
            </a:r>
            <a:r>
              <a:rPr lang="en-US" i="1" dirty="0" smtClean="0"/>
              <a:t>Journal of the National Cancer Institute Monographs, 25, </a:t>
            </a:r>
            <a:r>
              <a:rPr lang="en-US" dirty="0" smtClean="0"/>
              <a:t>149-163.</a:t>
            </a:r>
            <a:endParaRPr lang="en-GB" dirty="0" smtClean="0"/>
          </a:p>
          <a:p>
            <a:r>
              <a:rPr lang="en-US" dirty="0" err="1" smtClean="0"/>
              <a:t>Slovic</a:t>
            </a:r>
            <a:r>
              <a:rPr lang="en-US" dirty="0" smtClean="0"/>
              <a:t>, P. (1987). </a:t>
            </a:r>
            <a:r>
              <a:rPr lang="en-US" b="1" dirty="0" smtClean="0"/>
              <a:t>Perception of risk. </a:t>
            </a:r>
            <a:r>
              <a:rPr lang="en-US" i="1" dirty="0" smtClean="0"/>
              <a:t>Science, 236</a:t>
            </a:r>
            <a:r>
              <a:rPr lang="en-US" dirty="0" smtClean="0"/>
              <a:t>, 280-285.</a:t>
            </a:r>
            <a:endParaRPr lang="en-GB" dirty="0" smtClean="0"/>
          </a:p>
          <a:p>
            <a:r>
              <a:rPr lang="en-US" dirty="0" smtClean="0"/>
              <a:t>Sparrow, J. A. (1989). </a:t>
            </a:r>
            <a:r>
              <a:rPr lang="en-US" b="1" dirty="0" smtClean="0"/>
              <a:t>Graphical displays in information systems: Some data properties influencing the effectiveness of alternative forms.</a:t>
            </a:r>
            <a:r>
              <a:rPr lang="en-US" dirty="0" smtClean="0"/>
              <a:t> </a:t>
            </a:r>
            <a:r>
              <a:rPr lang="en-US" i="1" dirty="0" err="1" smtClean="0"/>
              <a:t>Behaviour</a:t>
            </a:r>
            <a:r>
              <a:rPr lang="en-US" i="1" dirty="0" smtClean="0"/>
              <a:t> &amp; Information Technology, 8</a:t>
            </a:r>
            <a:r>
              <a:rPr lang="en-US" dirty="0" smtClean="0"/>
              <a:t>(1), 43-56.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work is the product of a collaboration between</a:t>
            </a:r>
          </a:p>
          <a:p>
            <a:pPr lvl="1"/>
            <a:r>
              <a:rPr lang="en-GB" dirty="0" smtClean="0"/>
              <a:t>The International Digital Laboratory, University of Warwick</a:t>
            </a:r>
          </a:p>
          <a:p>
            <a:pPr lvl="1"/>
            <a:r>
              <a:rPr lang="en-GB" dirty="0" smtClean="0"/>
              <a:t>The Department of Psychology, University of Warwick</a:t>
            </a:r>
          </a:p>
          <a:p>
            <a:r>
              <a:rPr lang="en-GB" dirty="0" smtClean="0"/>
              <a:t>Computer scientists are keen to take advantage of what is known about human perception of risks</a:t>
            </a:r>
          </a:p>
          <a:p>
            <a:pPr lvl="1"/>
            <a:r>
              <a:rPr lang="en-GB" dirty="0" smtClean="0"/>
              <a:t>...so as to reduce online fraud and damage to computer users’ data;</a:t>
            </a:r>
          </a:p>
          <a:p>
            <a:pPr lvl="1"/>
            <a:r>
              <a:rPr lang="en-GB" dirty="0" smtClean="0"/>
              <a:t>...so as to enforce security policies in a user-friendly way.</a:t>
            </a:r>
          </a:p>
          <a:p>
            <a:r>
              <a:rPr lang="en-GB" dirty="0" smtClean="0"/>
              <a:t>Cognitive science has much to offer in this regard, since much is known about how information can be communicated effectively to users, taking into account the structure of the brain</a:t>
            </a:r>
          </a:p>
          <a:p>
            <a:r>
              <a:rPr lang="en-GB" dirty="0" smtClean="0"/>
              <a:t>The central issue is </a:t>
            </a:r>
            <a:r>
              <a:rPr lang="en-GB" b="1" dirty="0" smtClean="0"/>
              <a:t>how risk can be communicated effectively to users of computer systems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threats - risks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the Internet pervades our lives we become susceptible to </a:t>
            </a:r>
            <a:r>
              <a:rPr lang="en-GB" b="1" dirty="0" smtClean="0"/>
              <a:t>online security threats</a:t>
            </a:r>
          </a:p>
          <a:p>
            <a:r>
              <a:rPr lang="en-GB" dirty="0" smtClean="0"/>
              <a:t>There are threats involving direct user-to-user interactions</a:t>
            </a:r>
          </a:p>
          <a:p>
            <a:pPr lvl="1"/>
            <a:r>
              <a:rPr lang="en-GB" dirty="0" smtClean="0"/>
              <a:t>Social engineering</a:t>
            </a:r>
          </a:p>
          <a:p>
            <a:pPr lvl="1"/>
            <a:r>
              <a:rPr lang="en-GB" dirty="0" smtClean="0"/>
              <a:t>Email scams</a:t>
            </a:r>
          </a:p>
          <a:p>
            <a:r>
              <a:rPr lang="en-GB" dirty="0" smtClean="0"/>
              <a:t>... And threats to a user’s data</a:t>
            </a:r>
          </a:p>
          <a:p>
            <a:pPr lvl="1"/>
            <a:r>
              <a:rPr lang="en-GB" dirty="0" smtClean="0"/>
              <a:t>Trojan Horses</a:t>
            </a:r>
          </a:p>
          <a:p>
            <a:pPr lvl="1"/>
            <a:r>
              <a:rPr lang="en-GB" dirty="0" smtClean="0"/>
              <a:t>Viruses</a:t>
            </a:r>
          </a:p>
          <a:p>
            <a:pPr lvl="1"/>
            <a:r>
              <a:rPr lang="en-GB" dirty="0" smtClean="0"/>
              <a:t>P2P File Sharing</a:t>
            </a:r>
          </a:p>
          <a:p>
            <a:pPr lvl="1"/>
            <a:r>
              <a:rPr lang="en-GB" dirty="0" smtClean="0"/>
              <a:t>Malware</a:t>
            </a:r>
          </a:p>
          <a:p>
            <a:endParaRPr lang="en-GB" dirty="0" smtClean="0"/>
          </a:p>
        </p:txBody>
      </p:sp>
      <p:pic>
        <p:nvPicPr>
          <p:cNvPr id="4" name="Picture 3" descr="troj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70421" y="3505200"/>
            <a:ext cx="4106779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threats - risks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Online security is of concern to </a:t>
            </a:r>
            <a:r>
              <a:rPr lang="en-GB" b="1" u="sng" dirty="0" smtClean="0"/>
              <a:t>everyone</a:t>
            </a:r>
          </a:p>
          <a:p>
            <a:r>
              <a:rPr lang="en-GB" dirty="0" smtClean="0"/>
              <a:t>In its infancy the Internet was the province of a handful of specialists, who were usually well versed in IT security</a:t>
            </a:r>
          </a:p>
          <a:p>
            <a:pPr lvl="1"/>
            <a:r>
              <a:rPr lang="en-GB" dirty="0" smtClean="0"/>
              <a:t>... so potential risks were understood reasonably well</a:t>
            </a:r>
          </a:p>
          <a:p>
            <a:r>
              <a:rPr lang="en-GB" dirty="0" smtClean="0"/>
              <a:t>The vast majority of Internet users today does not have even a basic understanding of online threats</a:t>
            </a:r>
          </a:p>
          <a:p>
            <a:r>
              <a:rPr lang="en-GB" dirty="0" smtClean="0"/>
              <a:t>Dangers / Potential Costs</a:t>
            </a:r>
          </a:p>
          <a:p>
            <a:pPr lvl="1"/>
            <a:r>
              <a:rPr lang="en-GB" dirty="0" smtClean="0"/>
              <a:t>Loss of data</a:t>
            </a:r>
          </a:p>
          <a:p>
            <a:pPr lvl="1"/>
            <a:r>
              <a:rPr lang="en-GB" dirty="0" smtClean="0"/>
              <a:t>Theft of data</a:t>
            </a:r>
          </a:p>
          <a:p>
            <a:pPr lvl="1"/>
            <a:r>
              <a:rPr lang="en-GB" dirty="0" smtClean="0"/>
              <a:t>Unauthorised access</a:t>
            </a:r>
          </a:p>
          <a:p>
            <a:r>
              <a:rPr lang="en-GB" dirty="0" smtClean="0"/>
              <a:t>[	Statistics? 	]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Human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Cognitive science is concerned with the way in which the human brain perceives and responds to different events, and what implications this may have on human activities</a:t>
            </a:r>
          </a:p>
          <a:p>
            <a:r>
              <a:rPr lang="en-GB" dirty="0" smtClean="0"/>
              <a:t>There exists a small body of research on how humans perceive risks</a:t>
            </a:r>
          </a:p>
          <a:p>
            <a:pPr lvl="1"/>
            <a:r>
              <a:rPr lang="en-GB" dirty="0" smtClean="0"/>
              <a:t>Applications are varied </a:t>
            </a:r>
          </a:p>
          <a:p>
            <a:pPr lvl="2"/>
            <a:r>
              <a:rPr lang="en-GB" b="1" dirty="0" smtClean="0"/>
              <a:t>e.g. medicine (how humans respond to illnesses, or to medical information in general)</a:t>
            </a:r>
          </a:p>
          <a:p>
            <a:pPr lvl="2"/>
            <a:r>
              <a:rPr lang="en-GB" dirty="0" err="1" smtClean="0"/>
              <a:t>Gigerenzer</a:t>
            </a:r>
            <a:r>
              <a:rPr lang="en-GB" dirty="0" smtClean="0"/>
              <a:t> and Edwards (2003) – medical information can be presented in a variety of ways; this will affect human response</a:t>
            </a:r>
          </a:p>
          <a:p>
            <a:pPr lvl="3"/>
            <a:r>
              <a:rPr lang="en-GB" dirty="0" smtClean="0"/>
              <a:t>Side effects from drugs</a:t>
            </a:r>
          </a:p>
          <a:p>
            <a:pPr lvl="3"/>
            <a:r>
              <a:rPr lang="en-GB" dirty="0" smtClean="0"/>
              <a:t>Test results</a:t>
            </a:r>
          </a:p>
          <a:p>
            <a:pPr lvl="3"/>
            <a:r>
              <a:rPr lang="en-GB" dirty="0" smtClean="0"/>
              <a:t>Mammography statistics / breast screening vs. Occurrences of cancer</a:t>
            </a:r>
          </a:p>
          <a:p>
            <a:pPr lvl="2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Visual communication of risk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Lipkus</a:t>
            </a:r>
            <a:r>
              <a:rPr lang="en-GB" dirty="0" smtClean="0"/>
              <a:t> and </a:t>
            </a:r>
            <a:r>
              <a:rPr lang="en-GB" dirty="0" err="1" smtClean="0"/>
              <a:t>Hollands</a:t>
            </a:r>
            <a:r>
              <a:rPr lang="en-GB" dirty="0" smtClean="0"/>
              <a:t> (1999) have studied how </a:t>
            </a:r>
            <a:r>
              <a:rPr lang="en-GB" b="1" dirty="0" smtClean="0"/>
              <a:t>a well-designed display of data can influence people drastically</a:t>
            </a:r>
          </a:p>
          <a:p>
            <a:r>
              <a:rPr lang="en-GB" dirty="0" smtClean="0"/>
              <a:t>Tools include</a:t>
            </a:r>
          </a:p>
          <a:p>
            <a:pPr lvl="1"/>
            <a:r>
              <a:rPr lang="en-GB" dirty="0" smtClean="0"/>
              <a:t>Risk ladders</a:t>
            </a:r>
          </a:p>
          <a:p>
            <a:pPr lvl="1"/>
            <a:r>
              <a:rPr lang="en-GB" dirty="0" smtClean="0"/>
              <a:t>Stick figures </a:t>
            </a:r>
          </a:p>
          <a:p>
            <a:pPr lvl="1"/>
            <a:r>
              <a:rPr lang="en-GB" dirty="0" smtClean="0"/>
              <a:t>Facial figures</a:t>
            </a:r>
          </a:p>
          <a:p>
            <a:pPr lvl="1"/>
            <a:r>
              <a:rPr lang="en-GB" dirty="0" smtClean="0"/>
              <a:t>Line graphs, pie charts, histograms, .... </a:t>
            </a:r>
          </a:p>
          <a:p>
            <a:r>
              <a:rPr lang="en-GB" dirty="0" smtClean="0"/>
              <a:t>They find that</a:t>
            </a:r>
          </a:p>
          <a:p>
            <a:pPr lvl="1"/>
            <a:r>
              <a:rPr lang="en-GB" dirty="0" smtClean="0"/>
              <a:t>Few visuals are known to be effective at communicating uncertainty</a:t>
            </a:r>
          </a:p>
          <a:p>
            <a:pPr lvl="1"/>
            <a:r>
              <a:rPr lang="en-GB" dirty="0" smtClean="0"/>
              <a:t>Impact of a task is usually ignored</a:t>
            </a:r>
          </a:p>
          <a:p>
            <a:r>
              <a:rPr lang="en-GB" dirty="0" smtClean="0"/>
              <a:t>They propose guidelines for displaying information which would serve designers of user interfaces well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Internet Browser warnings</a:t>
            </a:r>
            <a:endParaRPr lang="en-GB" dirty="0"/>
          </a:p>
        </p:txBody>
      </p:sp>
      <p:pic>
        <p:nvPicPr>
          <p:cNvPr id="4" name="Content Placeholder 3" descr="securesit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7239000" cy="47824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ecure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6058298" cy="4846638"/>
          </a:xfrm>
        </p:spPr>
      </p:pic>
      <p:pic>
        <p:nvPicPr>
          <p:cNvPr id="5" name="Picture 4" descr="secure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200400"/>
            <a:ext cx="669249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Communicating risk graphically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Graphical representations of </a:t>
            </a:r>
            <a:r>
              <a:rPr lang="en-GB" b="1" dirty="0" smtClean="0"/>
              <a:t>risk magnitude </a:t>
            </a:r>
            <a:r>
              <a:rPr lang="en-GB" dirty="0" smtClean="0"/>
              <a:t>help users a lot</a:t>
            </a:r>
          </a:p>
          <a:p>
            <a:r>
              <a:rPr lang="en-GB" dirty="0" smtClean="0"/>
              <a:t>Analogies, </a:t>
            </a:r>
            <a:r>
              <a:rPr lang="en-GB" b="1" dirty="0" smtClean="0"/>
              <a:t>relevant</a:t>
            </a:r>
            <a:r>
              <a:rPr lang="en-GB" dirty="0" smtClean="0"/>
              <a:t> representations and comparisons are needed</a:t>
            </a:r>
          </a:p>
          <a:p>
            <a:r>
              <a:rPr lang="en-GB" dirty="0" smtClean="0"/>
              <a:t>Security software frequently uses </a:t>
            </a:r>
            <a:r>
              <a:rPr lang="en-GB" b="1" dirty="0" smtClean="0"/>
              <a:t>padlock images</a:t>
            </a:r>
            <a:r>
              <a:rPr lang="en-GB" dirty="0" smtClean="0"/>
              <a:t> to display overall state</a:t>
            </a:r>
          </a:p>
          <a:p>
            <a:pPr lvl="1"/>
            <a:r>
              <a:rPr lang="en-GB" dirty="0" smtClean="0"/>
              <a:t>Encryption software often uses images of </a:t>
            </a:r>
            <a:r>
              <a:rPr lang="en-GB" b="1" dirty="0" smtClean="0"/>
              <a:t>safes</a:t>
            </a:r>
            <a:r>
              <a:rPr lang="en-GB" dirty="0" smtClean="0"/>
              <a:t> as an analogy for volumes</a:t>
            </a:r>
          </a:p>
          <a:p>
            <a:r>
              <a:rPr lang="en-GB" dirty="0" smtClean="0"/>
              <a:t>Problems</a:t>
            </a:r>
          </a:p>
          <a:p>
            <a:pPr lvl="1"/>
            <a:r>
              <a:rPr lang="en-GB" dirty="0" smtClean="0"/>
              <a:t>Displays can often be overly </a:t>
            </a:r>
            <a:r>
              <a:rPr lang="en-GB" b="1" dirty="0" smtClean="0"/>
              <a:t>intrusive</a:t>
            </a:r>
          </a:p>
          <a:p>
            <a:pPr lvl="1"/>
            <a:r>
              <a:rPr lang="en-GB" dirty="0" smtClean="0"/>
              <a:t>A </a:t>
            </a:r>
            <a:r>
              <a:rPr lang="en-GB" b="1" dirty="0" smtClean="0"/>
              <a:t>false alarm </a:t>
            </a:r>
            <a:r>
              <a:rPr lang="en-GB" dirty="0" smtClean="0"/>
              <a:t>can prevent a knowing user from achieving a legitimate task</a:t>
            </a:r>
            <a:endParaRPr lang="en-GB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begin{document}&#10;&#10;\end{document}&#10;"/>
  <p:tag name="EMBEDFONT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mbright}&#10;\begin{document}&#10;$$&#10;P(i|w) = \frac{P(w|i)\cdot P(i)}{P(w|i)\cdot P(i)+ P(w|\neg i)\cdot P(\neg i)} = 0.5&#10;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08"/>
  <p:tag name="PICTUREFILESIZE" val="1118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636</TotalTime>
  <Words>963</Words>
  <Application>Microsoft Office PowerPoint</Application>
  <PresentationFormat>On-screen Show (4:3)</PresentationFormat>
  <Paragraphs>113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Tw Cen MT</vt:lpstr>
      <vt:lpstr>Consolas</vt:lpstr>
      <vt:lpstr>Wingdings 2</vt:lpstr>
      <vt:lpstr>HFBRMI10</vt:lpstr>
      <vt:lpstr>HFBR10</vt:lpstr>
      <vt:lpstr>SYMBOL</vt:lpstr>
      <vt:lpstr>Wingdings</vt:lpstr>
      <vt:lpstr>Opulent</vt:lpstr>
      <vt:lpstr>Making online security risks tangible</vt:lpstr>
      <vt:lpstr>introduction</vt:lpstr>
      <vt:lpstr>Online threats - risks</vt:lpstr>
      <vt:lpstr>Online threats - risks</vt:lpstr>
      <vt:lpstr>Human factors</vt:lpstr>
      <vt:lpstr>Visual communication of risk</vt:lpstr>
      <vt:lpstr>Internet Browser warnings</vt:lpstr>
      <vt:lpstr>Slide 8</vt:lpstr>
      <vt:lpstr>Communicating risk graphically</vt:lpstr>
      <vt:lpstr>Numerical representations</vt:lpstr>
      <vt:lpstr>Probabilities vs. figures</vt:lpstr>
      <vt:lpstr>Work in progress</vt:lpstr>
      <vt:lpstr>The Bigger picture</vt:lpstr>
      <vt:lpstr>references</vt:lpstr>
    </vt:vector>
  </TitlesOfParts>
  <Company>University Of Warwick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online security risks more tangible</dc:title>
  <dc:creator>Nick Papanikolaou</dc:creator>
  <cp:lastModifiedBy>Nick Papanikolaou</cp:lastModifiedBy>
  <cp:revision>46</cp:revision>
  <dcterms:created xsi:type="dcterms:W3CDTF">2009-03-12T11:38:55Z</dcterms:created>
  <dcterms:modified xsi:type="dcterms:W3CDTF">2009-03-16T17:48:53Z</dcterms:modified>
</cp:coreProperties>
</file>